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328" r:id="rId2"/>
    <p:sldId id="310" r:id="rId3"/>
    <p:sldId id="367" r:id="rId4"/>
    <p:sldId id="361" r:id="rId5"/>
    <p:sldId id="362" r:id="rId6"/>
    <p:sldId id="363" r:id="rId7"/>
    <p:sldId id="364" r:id="rId8"/>
    <p:sldId id="365" r:id="rId9"/>
    <p:sldId id="366" r:id="rId10"/>
    <p:sldId id="346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10"/>
            <p14:sldId id="367"/>
            <p14:sldId id="361"/>
            <p14:sldId id="362"/>
            <p14:sldId id="363"/>
            <p14:sldId id="364"/>
            <p14:sldId id="365"/>
            <p14:sldId id="366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6FF"/>
    <a:srgbClr val="176DEA"/>
    <a:srgbClr val="000000"/>
    <a:srgbClr val="232323"/>
    <a:srgbClr val="434343"/>
    <a:srgbClr val="FFFFFF"/>
    <a:srgbClr val="D4E5FE"/>
    <a:srgbClr val="F8F8F8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44"/>
    <p:restoredTop sz="96296"/>
  </p:normalViewPr>
  <p:slideViewPr>
    <p:cSldViewPr snapToGrid="0" snapToObjects="1">
      <p:cViewPr>
        <p:scale>
          <a:sx n="100" d="100"/>
          <a:sy n="100" d="100"/>
        </p:scale>
        <p:origin x="2299" y="1049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452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705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2411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575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3085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4" y="2863768"/>
            <a:ext cx="11211339" cy="113046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8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системы</a:t>
            </a:r>
            <a:r>
              <a:rPr lang="en-US" sz="38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sz="38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удаленного</a:t>
            </a:r>
            <a:endParaRPr lang="en-US" sz="3800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  <a:p>
            <a:r>
              <a:rPr lang="ru-RU" sz="38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управления</a:t>
            </a:r>
            <a:r>
              <a:rPr lang="en-US" sz="38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sz="38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файлами и</a:t>
            </a:r>
            <a:endParaRPr lang="en-US" sz="3800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  <a:p>
            <a:r>
              <a:rPr lang="ru-RU" sz="38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операционными</a:t>
            </a:r>
            <a:r>
              <a:rPr lang="en-US" sz="38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sz="38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системами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5904682"/>
            <a:ext cx="53163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Руководитель</a:t>
            </a:r>
            <a:r>
              <a:rPr lang="en-US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 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Малыхина О</a:t>
            </a:r>
            <a:r>
              <a:rPr lang="en-US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Ю</a:t>
            </a:r>
            <a:r>
              <a:rPr lang="en-US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</a:p>
          <a:p>
            <a:pPr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Разработал</a:t>
            </a:r>
            <a:r>
              <a:rPr lang="en-US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 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Петрунин А</a:t>
            </a:r>
            <a:r>
              <a:rPr lang="en-US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</a:t>
            </a:r>
            <a:r>
              <a:rPr lang="en-US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endParaRPr lang="ru-RU" sz="2000" dirty="0">
              <a:solidFill>
                <a:schemeClr val="bg1">
                  <a:alpha val="50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Московский государственный технический университет им. Н.Э. Баумана</a:t>
            </a: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2792052"/>
            <a:ext cx="11211339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S Sector Regular" pitchFamily="2" charset="0"/>
                <a:ea typeface="+mj-ea"/>
                <a:cs typeface="ALS Sector Regular" pitchFamily="2" charset="0"/>
              </a:rPr>
              <a:t>Спасибо!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6062207"/>
            <a:ext cx="5316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6DEA"/>
              </a:buClr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50000"/>
                  </a:prstClr>
                </a:solidFill>
                <a:effectLst/>
                <a:uLnTx/>
                <a:uFillTx/>
                <a:latin typeface="ALS Sector Regular" pitchFamily="2" charset="0"/>
                <a:ea typeface="+mn-ea"/>
                <a:cs typeface="ALS Sector Regular" pitchFamily="2" charset="0"/>
              </a:rPr>
              <a:t>Контакты</a:t>
            </a:r>
          </a:p>
        </p:txBody>
      </p: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7492F9-72BF-4849-83F6-E1BFA9105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211" y="685168"/>
            <a:ext cx="6228789" cy="5662535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65" y="1532965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Цель дипломного</a:t>
            </a:r>
            <a:b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проектирования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678565" y="3736575"/>
            <a:ext cx="3377934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Целью дипломного проектирования является разработка системы удаленного управления файлами и операционными системами для обеспечения эффективной и безопасной удаленной работы</a:t>
            </a:r>
          </a:p>
        </p:txBody>
      </p:sp>
    </p:spTree>
    <p:extLst>
      <p:ext uri="{BB962C8B-B14F-4D97-AF65-F5344CB8AC3E}">
        <p14:creationId xmlns:p14="http://schemas.microsoft.com/office/powerpoint/2010/main" val="2122716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5B5C040C-351C-43F5-B0A0-A78731DDF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7203" y="1233992"/>
            <a:ext cx="6826209" cy="4550806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459" y="1032693"/>
            <a:ext cx="456377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Задачи выпускной</a:t>
            </a:r>
            <a:b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квалификационной работы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62431" y="2979762"/>
            <a:ext cx="3304363" cy="530915"/>
            <a:chOff x="762431" y="2979762"/>
            <a:chExt cx="3304363" cy="530915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97976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Произвести анализ предметной области</a:t>
              </a:r>
              <a:endParaRPr lang="en-US" sz="16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62431" y="4287097"/>
            <a:ext cx="3304363" cy="284693"/>
            <a:chOff x="762431" y="4287097"/>
            <a:chExt cx="3304363" cy="284693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4287097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Разработать интерфейс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55091" y="3571872"/>
            <a:ext cx="3304363" cy="530915"/>
            <a:chOff x="755091" y="3571872"/>
            <a:chExt cx="3304363" cy="530915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57187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Осуществить проектирование программного продукта</a:t>
              </a:r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4EA88BD7-EDAD-4FEA-9A45-A669BAC25DEF}"/>
              </a:ext>
            </a:extLst>
          </p:cNvPr>
          <p:cNvGrpSpPr/>
          <p:nvPr/>
        </p:nvGrpSpPr>
        <p:grpSpPr>
          <a:xfrm>
            <a:off x="762431" y="4673002"/>
            <a:ext cx="3304363" cy="530915"/>
            <a:chOff x="755091" y="3571872"/>
            <a:chExt cx="3304363" cy="530915"/>
          </a:xfrm>
        </p:grpSpPr>
        <p:cxnSp>
          <p:nvCxnSpPr>
            <p:cNvPr id="29" name="Google Shape;55;p2">
              <a:extLst>
                <a:ext uri="{FF2B5EF4-FFF2-40B4-BE49-F238E27FC236}">
                  <a16:creationId xmlns:a16="http://schemas.microsoft.com/office/drawing/2014/main" id="{F638947F-1FC9-42C6-8F06-A0FB5EEC3690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0" name="Google Shape;56;p2">
              <a:extLst>
                <a:ext uri="{FF2B5EF4-FFF2-40B4-BE49-F238E27FC236}">
                  <a16:creationId xmlns:a16="http://schemas.microsoft.com/office/drawing/2014/main" id="{A7681046-9F65-40E0-B98B-E06C9B2F6714}"/>
                </a:ext>
              </a:extLst>
            </p:cNvPr>
            <p:cNvSpPr txBox="1"/>
            <p:nvPr/>
          </p:nvSpPr>
          <p:spPr>
            <a:xfrm>
              <a:off x="1243054" y="357187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chemeClr val="bg1"/>
                  </a:solidFill>
                  <a:latin typeface="ALS Sector Regular" pitchFamily="2" charset="0"/>
                  <a:cs typeface="ALS Sector Regular" pitchFamily="2" charset="0"/>
                </a:rPr>
                <a:t>Определить экономическую эффективность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3403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Google Shape;69;p3">
            <a:extLst>
              <a:ext uri="{FF2B5EF4-FFF2-40B4-BE49-F238E27FC236}">
                <a16:creationId xmlns:a16="http://schemas.microsoft.com/office/drawing/2014/main" id="{0874E441-45AC-5068-85C2-E400F27B0EED}"/>
              </a:ext>
            </a:extLst>
          </p:cNvPr>
          <p:cNvSpPr txBox="1"/>
          <p:nvPr/>
        </p:nvSpPr>
        <p:spPr>
          <a:xfrm>
            <a:off x="375137" y="562927"/>
            <a:ext cx="373966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ИНСТРУМЕНТАРИЙ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43F5CF-DE6A-F746-68E7-12EC04478402}"/>
              </a:ext>
            </a:extLst>
          </p:cNvPr>
          <p:cNvSpPr txBox="1"/>
          <p:nvPr/>
        </p:nvSpPr>
        <p:spPr>
          <a:xfrm>
            <a:off x="375136" y="1186456"/>
            <a:ext cx="3291090" cy="222971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Для реализации серверной части был выбран язык</a:t>
            </a:r>
            <a:r>
              <a:rPr lang="en-US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 </a:t>
            </a: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программирования</a:t>
            </a:r>
            <a:r>
              <a:rPr lang="en-US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 </a:t>
            </a:r>
            <a:r>
              <a:rPr lang="ru-RU" sz="1600" dirty="0" err="1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TypeScript</a:t>
            </a: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 и хостинг firstvds.ru. Для реализации клиентской части - библиотека </a:t>
            </a:r>
            <a:r>
              <a:rPr lang="ru-RU" sz="1600" dirty="0" err="1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React</a:t>
            </a: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. Данный выбор обусловлен рядом преимуществ, которые позволят эффективно и быстро создать новое ПО</a:t>
            </a:r>
            <a:r>
              <a:rPr lang="en-US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.</a:t>
            </a:r>
            <a:endParaRPr lang="ru-RU" sz="1600"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3" name="Google Shape;69;p3">
            <a:extLst>
              <a:ext uri="{FF2B5EF4-FFF2-40B4-BE49-F238E27FC236}">
                <a16:creationId xmlns:a16="http://schemas.microsoft.com/office/drawing/2014/main" id="{9D1B7587-3C4E-6690-5B19-A0CCEFBD5C2F}"/>
              </a:ext>
            </a:extLst>
          </p:cNvPr>
          <p:cNvSpPr txBox="1"/>
          <p:nvPr/>
        </p:nvSpPr>
        <p:spPr>
          <a:xfrm>
            <a:off x="5086273" y="249975"/>
            <a:ext cx="375663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1600" dirty="0">
                <a:solidFill>
                  <a:srgbClr val="4169E2"/>
                </a:solidFill>
              </a:rPr>
              <a:t>КЛИЕНТСКАЯ ЧАСТЬ</a:t>
            </a:r>
            <a:endParaRPr sz="1600" dirty="0">
              <a:solidFill>
                <a:srgbClr val="4169E2"/>
              </a:solidFill>
            </a:endParaRPr>
          </a:p>
        </p:txBody>
      </p:sp>
      <p:grpSp>
        <p:nvGrpSpPr>
          <p:cNvPr id="79" name="Группа 78">
            <a:extLst>
              <a:ext uri="{FF2B5EF4-FFF2-40B4-BE49-F238E27FC236}">
                <a16:creationId xmlns:a16="http://schemas.microsoft.com/office/drawing/2014/main" id="{D7F3A093-4446-459E-A579-5E01635BE7A0}"/>
              </a:ext>
            </a:extLst>
          </p:cNvPr>
          <p:cNvGrpSpPr/>
          <p:nvPr/>
        </p:nvGrpSpPr>
        <p:grpSpPr>
          <a:xfrm>
            <a:off x="4998673" y="696171"/>
            <a:ext cx="2983305" cy="1478732"/>
            <a:chOff x="6214455" y="5154226"/>
            <a:chExt cx="2983305" cy="1478732"/>
          </a:xfrm>
        </p:grpSpPr>
        <p:grpSp>
          <p:nvGrpSpPr>
            <p:cNvPr id="81" name="Группа 80">
              <a:extLst>
                <a:ext uri="{FF2B5EF4-FFF2-40B4-BE49-F238E27FC236}">
                  <a16:creationId xmlns:a16="http://schemas.microsoft.com/office/drawing/2014/main" id="{E1981115-0715-409D-B472-619E5367467F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83" name="Google Shape;82;p10">
                <a:extLst>
                  <a:ext uri="{FF2B5EF4-FFF2-40B4-BE49-F238E27FC236}">
                    <a16:creationId xmlns:a16="http://schemas.microsoft.com/office/drawing/2014/main" id="{F700E33C-FD23-4D07-A4A4-954866BB85D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A9D5AF7C-922E-49DF-84FF-92F457C3E96F}"/>
                  </a:ext>
                </a:extLst>
              </p:cNvPr>
              <p:cNvSpPr txBox="1"/>
              <p:nvPr/>
            </p:nvSpPr>
            <p:spPr>
              <a:xfrm>
                <a:off x="611917" y="1190420"/>
                <a:ext cx="2435264" cy="5046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Библиотека для создания пользовательского интерфейса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07B033B0-91BC-4E04-9466-97085F62C190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React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82" name="Овал 81">
              <a:extLst>
                <a:ext uri="{FF2B5EF4-FFF2-40B4-BE49-F238E27FC236}">
                  <a16:creationId xmlns:a16="http://schemas.microsoft.com/office/drawing/2014/main" id="{4743E303-1087-4F5C-B0E0-3CA37BC7374E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87" name="Группа 86">
            <a:extLst>
              <a:ext uri="{FF2B5EF4-FFF2-40B4-BE49-F238E27FC236}">
                <a16:creationId xmlns:a16="http://schemas.microsoft.com/office/drawing/2014/main" id="{315A3A0B-40C0-44F3-A3BD-6162045B90E2}"/>
              </a:ext>
            </a:extLst>
          </p:cNvPr>
          <p:cNvGrpSpPr/>
          <p:nvPr/>
        </p:nvGrpSpPr>
        <p:grpSpPr>
          <a:xfrm>
            <a:off x="8335986" y="696171"/>
            <a:ext cx="2983305" cy="1478732"/>
            <a:chOff x="6214455" y="5154226"/>
            <a:chExt cx="2983305" cy="1478732"/>
          </a:xfrm>
        </p:grpSpPr>
        <p:grpSp>
          <p:nvGrpSpPr>
            <p:cNvPr id="89" name="Группа 88">
              <a:extLst>
                <a:ext uri="{FF2B5EF4-FFF2-40B4-BE49-F238E27FC236}">
                  <a16:creationId xmlns:a16="http://schemas.microsoft.com/office/drawing/2014/main" id="{710B4B66-6A14-4AF4-AEF3-DD9E81EA0E0B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91" name="Google Shape;82;p10">
                <a:extLst>
                  <a:ext uri="{FF2B5EF4-FFF2-40B4-BE49-F238E27FC236}">
                    <a16:creationId xmlns:a16="http://schemas.microsoft.com/office/drawing/2014/main" id="{FDE5A273-6CFB-42C0-AE16-8E73155D16BE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D674E353-E13C-4378-AEFF-4A258C55AC31}"/>
                  </a:ext>
                </a:extLst>
              </p:cNvPr>
              <p:cNvSpPr txBox="1"/>
              <p:nvPr/>
            </p:nvSpPr>
            <p:spPr>
              <a:xfrm>
                <a:off x="611916" y="1190420"/>
                <a:ext cx="2279199" cy="7169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Типизированный язык разработки</a:t>
                </a:r>
                <a:r>
                  <a:rPr lang="en-US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, </a:t>
                </a: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основанный на </a:t>
                </a:r>
                <a:r>
                  <a:rPr lang="en-US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JavaScript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88C09B8C-7FCA-4C21-9BB8-BFAAAA15DD1D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TypeScript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90" name="Овал 89">
              <a:extLst>
                <a:ext uri="{FF2B5EF4-FFF2-40B4-BE49-F238E27FC236}">
                  <a16:creationId xmlns:a16="http://schemas.microsoft.com/office/drawing/2014/main" id="{C2F3CEEB-4B2F-4DCD-8A90-28CA533BD730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pic>
        <p:nvPicPr>
          <p:cNvPr id="94" name="Picture 2" descr="Reddit - Dive into anything">
            <a:extLst>
              <a:ext uri="{FF2B5EF4-FFF2-40B4-BE49-F238E27FC236}">
                <a16:creationId xmlns:a16="http://schemas.microsoft.com/office/drawing/2014/main" id="{EE34C372-D742-4111-9BD6-D2FE6F989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308" y="782748"/>
            <a:ext cx="546070" cy="54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991E9F9-A27F-4765-B0D2-B2A05ACA2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5337" y="852463"/>
            <a:ext cx="406640" cy="40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Google Shape;69;p3">
            <a:extLst>
              <a:ext uri="{FF2B5EF4-FFF2-40B4-BE49-F238E27FC236}">
                <a16:creationId xmlns:a16="http://schemas.microsoft.com/office/drawing/2014/main" id="{A069F99C-61C8-418C-AAB9-AD5B23C4B41D}"/>
              </a:ext>
            </a:extLst>
          </p:cNvPr>
          <p:cNvSpPr txBox="1"/>
          <p:nvPr/>
        </p:nvSpPr>
        <p:spPr>
          <a:xfrm>
            <a:off x="5086273" y="2475564"/>
            <a:ext cx="375663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1600" dirty="0">
                <a:solidFill>
                  <a:srgbClr val="4169E2"/>
                </a:solidFill>
              </a:rPr>
              <a:t>СЕРВЕРНАЯ ЧАСТЬ</a:t>
            </a:r>
            <a:endParaRPr sz="1600" dirty="0">
              <a:solidFill>
                <a:srgbClr val="4169E2"/>
              </a:solidFill>
            </a:endParaRPr>
          </a:p>
        </p:txBody>
      </p:sp>
      <p:grpSp>
        <p:nvGrpSpPr>
          <p:cNvPr id="96" name="Группа 95">
            <a:extLst>
              <a:ext uri="{FF2B5EF4-FFF2-40B4-BE49-F238E27FC236}">
                <a16:creationId xmlns:a16="http://schemas.microsoft.com/office/drawing/2014/main" id="{1D873F06-77D1-41EE-8369-A5C4C65F3514}"/>
              </a:ext>
            </a:extLst>
          </p:cNvPr>
          <p:cNvGrpSpPr/>
          <p:nvPr/>
        </p:nvGrpSpPr>
        <p:grpSpPr>
          <a:xfrm>
            <a:off x="4998673" y="2921760"/>
            <a:ext cx="2983305" cy="1478732"/>
            <a:chOff x="6214455" y="5154226"/>
            <a:chExt cx="2983305" cy="1478732"/>
          </a:xfrm>
        </p:grpSpPr>
        <p:grpSp>
          <p:nvGrpSpPr>
            <p:cNvPr id="97" name="Группа 96">
              <a:extLst>
                <a:ext uri="{FF2B5EF4-FFF2-40B4-BE49-F238E27FC236}">
                  <a16:creationId xmlns:a16="http://schemas.microsoft.com/office/drawing/2014/main" id="{FCB861EB-2D64-49E8-8E80-4170B70BD2C2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99" name="Google Shape;82;p10">
                <a:extLst>
                  <a:ext uri="{FF2B5EF4-FFF2-40B4-BE49-F238E27FC236}">
                    <a16:creationId xmlns:a16="http://schemas.microsoft.com/office/drawing/2014/main" id="{ADEE2465-D2B8-4D24-9522-492AB1FA3089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9C9A2E43-0124-44BF-831D-358F7A284AE5}"/>
                  </a:ext>
                </a:extLst>
              </p:cNvPr>
              <p:cNvSpPr txBox="1"/>
              <p:nvPr/>
            </p:nvSpPr>
            <p:spPr>
              <a:xfrm>
                <a:off x="611917" y="1190420"/>
                <a:ext cx="2435264" cy="5046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Один из самых быстрых фреймворков для построения </a:t>
                </a:r>
                <a:r>
                  <a:rPr lang="en-US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API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8F7F5095-4DEE-404A-8AFC-B0657E3CFA35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Fastify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98" name="Овал 97">
              <a:extLst>
                <a:ext uri="{FF2B5EF4-FFF2-40B4-BE49-F238E27FC236}">
                  <a16:creationId xmlns:a16="http://schemas.microsoft.com/office/drawing/2014/main" id="{C1A723F4-D168-468E-9078-F70ECCA4E860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02" name="Группа 101">
            <a:extLst>
              <a:ext uri="{FF2B5EF4-FFF2-40B4-BE49-F238E27FC236}">
                <a16:creationId xmlns:a16="http://schemas.microsoft.com/office/drawing/2014/main" id="{0E0C2A11-A715-464F-9F53-A132321E08B1}"/>
              </a:ext>
            </a:extLst>
          </p:cNvPr>
          <p:cNvGrpSpPr/>
          <p:nvPr/>
        </p:nvGrpSpPr>
        <p:grpSpPr>
          <a:xfrm>
            <a:off x="8335986" y="2921760"/>
            <a:ext cx="2983305" cy="1478732"/>
            <a:chOff x="6214455" y="5154226"/>
            <a:chExt cx="2983305" cy="1478732"/>
          </a:xfrm>
        </p:grpSpPr>
        <p:grpSp>
          <p:nvGrpSpPr>
            <p:cNvPr id="103" name="Группа 102">
              <a:extLst>
                <a:ext uri="{FF2B5EF4-FFF2-40B4-BE49-F238E27FC236}">
                  <a16:creationId xmlns:a16="http://schemas.microsoft.com/office/drawing/2014/main" id="{E07A4E06-F760-4B58-BE24-47B9C9FEDA14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05" name="Google Shape;82;p10">
                <a:extLst>
                  <a:ext uri="{FF2B5EF4-FFF2-40B4-BE49-F238E27FC236}">
                    <a16:creationId xmlns:a16="http://schemas.microsoft.com/office/drawing/2014/main" id="{DB2C4EA0-F46F-4296-8DB3-D259ABC12DA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5E3C7DC7-7342-481E-A2C0-354375EDAB13}"/>
                  </a:ext>
                </a:extLst>
              </p:cNvPr>
              <p:cNvSpPr txBox="1"/>
              <p:nvPr/>
            </p:nvSpPr>
            <p:spPr>
              <a:xfrm>
                <a:off x="611916" y="1190420"/>
                <a:ext cx="2492605" cy="7169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Инструмент для взаимодействия</a:t>
                </a:r>
                <a:endParaRPr lang="en-US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endParaRPr>
              </a:p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c </a:t>
                </a: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базой данных без</a:t>
                </a:r>
                <a:r>
                  <a:rPr lang="en-US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 </a:t>
                </a: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использования языка запросов </a:t>
                </a:r>
                <a:r>
                  <a:rPr lang="en-US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SQL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A7A56484-853B-4E99-B822-92185855683E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Sequelize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04" name="Овал 103">
              <a:extLst>
                <a:ext uri="{FF2B5EF4-FFF2-40B4-BE49-F238E27FC236}">
                  <a16:creationId xmlns:a16="http://schemas.microsoft.com/office/drawing/2014/main" id="{FB44D3B9-ADF2-4435-A556-F7DC2984457B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10" name="Google Shape;69;p3">
            <a:extLst>
              <a:ext uri="{FF2B5EF4-FFF2-40B4-BE49-F238E27FC236}">
                <a16:creationId xmlns:a16="http://schemas.microsoft.com/office/drawing/2014/main" id="{7328C2D3-E9F7-493B-9239-A786E2FEC579}"/>
              </a:ext>
            </a:extLst>
          </p:cNvPr>
          <p:cNvSpPr txBox="1"/>
          <p:nvPr/>
        </p:nvSpPr>
        <p:spPr>
          <a:xfrm>
            <a:off x="5086273" y="4681303"/>
            <a:ext cx="375663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1600" dirty="0">
                <a:solidFill>
                  <a:srgbClr val="4169E2"/>
                </a:solidFill>
              </a:rPr>
              <a:t>ОСТАЛЬНОЕ</a:t>
            </a:r>
            <a:endParaRPr sz="1600" dirty="0">
              <a:solidFill>
                <a:srgbClr val="4169E2"/>
              </a:solidFill>
            </a:endParaRPr>
          </a:p>
        </p:txBody>
      </p:sp>
      <p:grpSp>
        <p:nvGrpSpPr>
          <p:cNvPr id="111" name="Группа 110">
            <a:extLst>
              <a:ext uri="{FF2B5EF4-FFF2-40B4-BE49-F238E27FC236}">
                <a16:creationId xmlns:a16="http://schemas.microsoft.com/office/drawing/2014/main" id="{8562A0F1-A1CF-4C92-A575-A1D4D4FD1C41}"/>
              </a:ext>
            </a:extLst>
          </p:cNvPr>
          <p:cNvGrpSpPr/>
          <p:nvPr/>
        </p:nvGrpSpPr>
        <p:grpSpPr>
          <a:xfrm>
            <a:off x="4998673" y="5127499"/>
            <a:ext cx="2983305" cy="1478732"/>
            <a:chOff x="6214455" y="5154226"/>
            <a:chExt cx="2983305" cy="1478732"/>
          </a:xfrm>
        </p:grpSpPr>
        <p:grpSp>
          <p:nvGrpSpPr>
            <p:cNvPr id="112" name="Группа 111">
              <a:extLst>
                <a:ext uri="{FF2B5EF4-FFF2-40B4-BE49-F238E27FC236}">
                  <a16:creationId xmlns:a16="http://schemas.microsoft.com/office/drawing/2014/main" id="{A1BCF9AF-4045-44F9-B9B2-E7DE0B3BF86B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14" name="Google Shape;82;p10">
                <a:extLst>
                  <a:ext uri="{FF2B5EF4-FFF2-40B4-BE49-F238E27FC236}">
                    <a16:creationId xmlns:a16="http://schemas.microsoft.com/office/drawing/2014/main" id="{AFC46934-913B-40FA-845F-D2047D9C1F08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E2D2E96E-4F89-4F45-934E-911E44C08866}"/>
                  </a:ext>
                </a:extLst>
              </p:cNvPr>
              <p:cNvSpPr txBox="1"/>
              <p:nvPr/>
            </p:nvSpPr>
            <p:spPr>
              <a:xfrm>
                <a:off x="611917" y="1190420"/>
                <a:ext cx="2435264" cy="5046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Удобный и технологичный хостинг</a:t>
                </a:r>
                <a:r>
                  <a:rPr lang="en-US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, VDS </a:t>
                </a: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так и </a:t>
                </a:r>
                <a:r>
                  <a:rPr lang="en-US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VPS </a:t>
                </a: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серверов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EDD144BF-051F-4E88-92E3-BA7405A40450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dirty="0" err="1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FirstVDS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13" name="Овал 112">
              <a:extLst>
                <a:ext uri="{FF2B5EF4-FFF2-40B4-BE49-F238E27FC236}">
                  <a16:creationId xmlns:a16="http://schemas.microsoft.com/office/drawing/2014/main" id="{AA6901A8-0F75-4815-8092-F04165D12F09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030" name="Picture 6" descr="Хостинг FirstVDS (Firstvds.ru)">
            <a:extLst>
              <a:ext uri="{FF2B5EF4-FFF2-40B4-BE49-F238E27FC236}">
                <a16:creationId xmlns:a16="http://schemas.microsoft.com/office/drawing/2014/main" id="{78ABCD92-14BF-44A4-930A-AC5A6DF2E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016" y="5237570"/>
            <a:ext cx="508656" cy="50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5" name="Группа 124">
            <a:extLst>
              <a:ext uri="{FF2B5EF4-FFF2-40B4-BE49-F238E27FC236}">
                <a16:creationId xmlns:a16="http://schemas.microsoft.com/office/drawing/2014/main" id="{5B4DDFF4-5B27-42FD-9B59-7D644A177DA7}"/>
              </a:ext>
            </a:extLst>
          </p:cNvPr>
          <p:cNvGrpSpPr/>
          <p:nvPr/>
        </p:nvGrpSpPr>
        <p:grpSpPr>
          <a:xfrm>
            <a:off x="8335986" y="5127499"/>
            <a:ext cx="2983305" cy="1478732"/>
            <a:chOff x="6214455" y="5154226"/>
            <a:chExt cx="2983305" cy="1478732"/>
          </a:xfrm>
        </p:grpSpPr>
        <p:grpSp>
          <p:nvGrpSpPr>
            <p:cNvPr id="126" name="Группа 125">
              <a:extLst>
                <a:ext uri="{FF2B5EF4-FFF2-40B4-BE49-F238E27FC236}">
                  <a16:creationId xmlns:a16="http://schemas.microsoft.com/office/drawing/2014/main" id="{B904B018-803C-458A-B04A-D3028E20B64F}"/>
                </a:ext>
              </a:extLst>
            </p:cNvPr>
            <p:cNvGrpSpPr/>
            <p:nvPr/>
          </p:nvGrpSpPr>
          <p:grpSpPr>
            <a:xfrm>
              <a:off x="6214455" y="5285675"/>
              <a:ext cx="2622671" cy="1347283"/>
              <a:chOff x="550834" y="663388"/>
              <a:chExt cx="2622671" cy="1347283"/>
            </a:xfrm>
          </p:grpSpPr>
          <p:sp>
            <p:nvSpPr>
              <p:cNvPr id="128" name="Google Shape;82;p10">
                <a:extLst>
                  <a:ext uri="{FF2B5EF4-FFF2-40B4-BE49-F238E27FC236}">
                    <a16:creationId xmlns:a16="http://schemas.microsoft.com/office/drawing/2014/main" id="{15806C78-F090-4198-9794-C580169F68CB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06612E85-DA03-4004-8ADB-32FD507AEE8D}"/>
                  </a:ext>
                </a:extLst>
              </p:cNvPr>
              <p:cNvSpPr txBox="1"/>
              <p:nvPr/>
            </p:nvSpPr>
            <p:spPr>
              <a:xfrm>
                <a:off x="611917" y="1190420"/>
                <a:ext cx="2435264" cy="2922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Быстрая и удобная база данных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35159D18-7D63-47C5-9EE8-92D57645024C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PostgreSQL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127" name="Овал 126">
              <a:extLst>
                <a:ext uri="{FF2B5EF4-FFF2-40B4-BE49-F238E27FC236}">
                  <a16:creationId xmlns:a16="http://schemas.microsoft.com/office/drawing/2014/main" id="{BFC89913-7CAD-40C5-8F0C-C07202DE3207}"/>
                </a:ext>
              </a:extLst>
            </p:cNvPr>
            <p:cNvSpPr/>
            <p:nvPr/>
          </p:nvSpPr>
          <p:spPr>
            <a:xfrm>
              <a:off x="8476491" y="5154226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AutoShape 8" descr="Fastify Vector Logo - Download Free SVG Icon | Worldvectorlogo">
            <a:extLst>
              <a:ext uri="{FF2B5EF4-FFF2-40B4-BE49-F238E27FC236}">
                <a16:creationId xmlns:a16="http://schemas.microsoft.com/office/drawing/2014/main" id="{633CC6C3-E847-4AB2-8957-3B0507CB44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10" descr="Fastify Vector Logo - Download Free SVG Icon | Worldvectorlogo">
            <a:extLst>
              <a:ext uri="{FF2B5EF4-FFF2-40B4-BE49-F238E27FC236}">
                <a16:creationId xmlns:a16="http://schemas.microsoft.com/office/drawing/2014/main" id="{811CB7B5-8901-4FC9-89B4-26EBF54CDEF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ABD229B-5C29-4952-B0DC-D5E2E3D0C1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48308" y="3118086"/>
            <a:ext cx="508764" cy="327847"/>
          </a:xfrm>
          <a:prstGeom prst="rect">
            <a:avLst/>
          </a:prstGeom>
        </p:spPr>
      </p:pic>
      <p:pic>
        <p:nvPicPr>
          <p:cNvPr id="1038" name="Picture 14" descr="Sequelize Logo PNG Vector (SVG) Free Download">
            <a:extLst>
              <a:ext uri="{FF2B5EF4-FFF2-40B4-BE49-F238E27FC236}">
                <a16:creationId xmlns:a16="http://schemas.microsoft.com/office/drawing/2014/main" id="{1EF90D65-C50E-43DA-98EE-AA5FE995F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7544" y="2998773"/>
            <a:ext cx="499878" cy="57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PostgreSQL - Wikipedia">
            <a:extLst>
              <a:ext uri="{FF2B5EF4-FFF2-40B4-BE49-F238E27FC236}">
                <a16:creationId xmlns:a16="http://schemas.microsoft.com/office/drawing/2014/main" id="{F162E2A8-5D92-45C9-BE48-7B0753630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4515" y="5257988"/>
            <a:ext cx="493242" cy="50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4223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DCF96FA-98E6-E2E9-FEA8-646100BD33D2}"/>
              </a:ext>
            </a:extLst>
          </p:cNvPr>
          <p:cNvSpPr/>
          <p:nvPr/>
        </p:nvSpPr>
        <p:spPr>
          <a:xfrm>
            <a:off x="4424020" y="133350"/>
            <a:ext cx="7458762" cy="659130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 dirty="0"/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20" y="1507565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Структура</a:t>
            </a:r>
            <a:b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программы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20" y="2859588"/>
            <a:ext cx="3077062" cy="1639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Любой пользователь может переходить между страницами без ограничений</a:t>
            </a:r>
            <a:r>
              <a:rPr lang="en-US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, </a:t>
            </a: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авторизация служит только для сохранения данных между аккаунтами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AE3B810-E81B-4213-9E1A-3D40E3BBA9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739866" y="969803"/>
            <a:ext cx="4297680" cy="457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391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20" y="1507565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Функции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20" y="2859588"/>
            <a:ext cx="3077062" cy="1639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В приложение есть множество функций</a:t>
            </a:r>
            <a:r>
              <a:rPr lang="en-US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, </a:t>
            </a: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без которых работа была бы невозможна</a:t>
            </a: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1B79673A-CCD9-4404-83BB-D400CC9A75EF}"/>
              </a:ext>
            </a:extLst>
          </p:cNvPr>
          <p:cNvGrpSpPr/>
          <p:nvPr/>
        </p:nvGrpSpPr>
        <p:grpSpPr>
          <a:xfrm>
            <a:off x="4730522" y="924816"/>
            <a:ext cx="2622671" cy="1347283"/>
            <a:chOff x="550834" y="663388"/>
            <a:chExt cx="2622671" cy="1347283"/>
          </a:xfrm>
        </p:grpSpPr>
        <p:sp>
          <p:nvSpPr>
            <p:cNvPr id="12" name="Google Shape;82;p10">
              <a:extLst>
                <a:ext uri="{FF2B5EF4-FFF2-40B4-BE49-F238E27FC236}">
                  <a16:creationId xmlns:a16="http://schemas.microsoft.com/office/drawing/2014/main" id="{720A977A-4A0E-4402-A9B9-3F580629BD2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09AA9B7-312B-46AF-8FE7-04E7C99526D0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7169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пользователю войти использую его существующие данные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E65791-D911-4FFD-B4CD-5C20AD924E8E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Авторизация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1D5CDED7-54C0-43C6-9E20-0ED3725FAF16}"/>
              </a:ext>
            </a:extLst>
          </p:cNvPr>
          <p:cNvGrpSpPr/>
          <p:nvPr/>
        </p:nvGrpSpPr>
        <p:grpSpPr>
          <a:xfrm>
            <a:off x="8152704" y="924815"/>
            <a:ext cx="2622671" cy="1347283"/>
            <a:chOff x="550834" y="663388"/>
            <a:chExt cx="2622671" cy="1347283"/>
          </a:xfrm>
        </p:grpSpPr>
        <p:sp>
          <p:nvSpPr>
            <p:cNvPr id="17" name="Google Shape;82;p10">
              <a:extLst>
                <a:ext uri="{FF2B5EF4-FFF2-40B4-BE49-F238E27FC236}">
                  <a16:creationId xmlns:a16="http://schemas.microsoft.com/office/drawing/2014/main" id="{D1B5C39E-46DF-418A-8F13-8C941ABC12F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028F6B-E33B-410E-9EBB-0BC843B514B5}"/>
                </a:ext>
              </a:extLst>
            </p:cNvPr>
            <p:cNvSpPr txBox="1"/>
            <p:nvPr/>
          </p:nvSpPr>
          <p:spPr>
            <a:xfrm>
              <a:off x="611916" y="1190420"/>
              <a:ext cx="2518382" cy="7169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пользователю зарегистрироваться в приложении для сохранения данных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2768ED2-7308-4223-AFAC-BA0C5DC8A735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Регистрация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B489D07-7BD8-41E1-BEF2-01EF6AAD71EC}"/>
              </a:ext>
            </a:extLst>
          </p:cNvPr>
          <p:cNvGrpSpPr/>
          <p:nvPr/>
        </p:nvGrpSpPr>
        <p:grpSpPr>
          <a:xfrm>
            <a:off x="4730522" y="2647337"/>
            <a:ext cx="2622671" cy="1347283"/>
            <a:chOff x="550834" y="663388"/>
            <a:chExt cx="2622671" cy="1347283"/>
          </a:xfrm>
        </p:grpSpPr>
        <p:sp>
          <p:nvSpPr>
            <p:cNvPr id="21" name="Google Shape;82;p10">
              <a:extLst>
                <a:ext uri="{FF2B5EF4-FFF2-40B4-BE49-F238E27FC236}">
                  <a16:creationId xmlns:a16="http://schemas.microsoft.com/office/drawing/2014/main" id="{0081BE07-2F38-40A6-A0B5-0B49E601E1C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D8C8BB3-6C58-4E53-B840-D7C0C9D768EF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7169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разделять соединения по группам</a:t>
              </a:r>
              <a:r>
                <a:rPr lang="en-US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для удобства навигации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EA6F24-E57D-492A-9EE4-EA39B4B4A84A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Создание группы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26790422-690D-4B2B-B354-2CB063C50C0B}"/>
              </a:ext>
            </a:extLst>
          </p:cNvPr>
          <p:cNvGrpSpPr/>
          <p:nvPr/>
        </p:nvGrpSpPr>
        <p:grpSpPr>
          <a:xfrm>
            <a:off x="8152704" y="2647336"/>
            <a:ext cx="2622671" cy="1347283"/>
            <a:chOff x="550834" y="663388"/>
            <a:chExt cx="2622671" cy="1347283"/>
          </a:xfrm>
        </p:grpSpPr>
        <p:sp>
          <p:nvSpPr>
            <p:cNvPr id="25" name="Google Shape;82;p10">
              <a:extLst>
                <a:ext uri="{FF2B5EF4-FFF2-40B4-BE49-F238E27FC236}">
                  <a16:creationId xmlns:a16="http://schemas.microsoft.com/office/drawing/2014/main" id="{1879A25F-412C-406B-8DBC-E7DB38DAC092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4181859-F5B2-4896-B628-C1630D0B5CCF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7169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Основной функционал приложения</a:t>
              </a:r>
              <a:r>
                <a:rPr lang="en-US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для подключения к серверам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D797C1-4476-4A63-A99D-005012529347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Создание соединений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2CE4849-1587-4010-9E1B-633680B14DDE}"/>
              </a:ext>
            </a:extLst>
          </p:cNvPr>
          <p:cNvGrpSpPr/>
          <p:nvPr/>
        </p:nvGrpSpPr>
        <p:grpSpPr>
          <a:xfrm>
            <a:off x="4730522" y="4369858"/>
            <a:ext cx="2622671" cy="1347283"/>
            <a:chOff x="550834" y="663388"/>
            <a:chExt cx="2622671" cy="1347283"/>
          </a:xfrm>
        </p:grpSpPr>
        <p:sp>
          <p:nvSpPr>
            <p:cNvPr id="29" name="Google Shape;82;p10">
              <a:extLst>
                <a:ext uri="{FF2B5EF4-FFF2-40B4-BE49-F238E27FC236}">
                  <a16:creationId xmlns:a16="http://schemas.microsoft.com/office/drawing/2014/main" id="{8D068ED3-B4A4-4FDB-9108-F069C4766120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9B0293D-B817-4024-9B17-E6D78C846575}"/>
                </a:ext>
              </a:extLst>
            </p:cNvPr>
            <p:cNvSpPr txBox="1"/>
            <p:nvPr/>
          </p:nvSpPr>
          <p:spPr>
            <a:xfrm>
              <a:off x="611916" y="1190420"/>
              <a:ext cx="2469454" cy="7169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Используя свою учетную запись</a:t>
              </a:r>
              <a:r>
                <a:rPr lang="en-US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, </a:t>
              </a: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можно получить доступ к соединениям с любого устройства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59E5647-C4E2-45DA-A34D-22D0ABF6685D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Синхронизация данных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0BEBB533-CFD2-4882-B1E3-6ABD31B36D58}"/>
              </a:ext>
            </a:extLst>
          </p:cNvPr>
          <p:cNvGrpSpPr/>
          <p:nvPr/>
        </p:nvGrpSpPr>
        <p:grpSpPr>
          <a:xfrm>
            <a:off x="8152704" y="4369857"/>
            <a:ext cx="2622671" cy="1347283"/>
            <a:chOff x="550834" y="663388"/>
            <a:chExt cx="2622671" cy="1347283"/>
          </a:xfrm>
        </p:grpSpPr>
        <p:sp>
          <p:nvSpPr>
            <p:cNvPr id="33" name="Google Shape;82;p10">
              <a:extLst>
                <a:ext uri="{FF2B5EF4-FFF2-40B4-BE49-F238E27FC236}">
                  <a16:creationId xmlns:a16="http://schemas.microsoft.com/office/drawing/2014/main" id="{9B4763D7-FCA8-4BF4-BD16-C58CA75F9C28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A813BA0-1583-4EC3-8433-03E765F50B27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46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Позволяет быстро ориентироваться в приложении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2B940E0-A504-4606-8857-DFD1B2792804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Продуманный интерфейс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6698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634E1173-2999-9B73-21B6-3ACAF2D84624}"/>
              </a:ext>
            </a:extLst>
          </p:cNvPr>
          <p:cNvSpPr txBox="1"/>
          <p:nvPr/>
        </p:nvSpPr>
        <p:spPr>
          <a:xfrm>
            <a:off x="400474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РЕЗУЛЬТАТ РАБОТЫ</a:t>
            </a:r>
          </a:p>
        </p:txBody>
      </p:sp>
      <p:sp>
        <p:nvSpPr>
          <p:cNvPr id="17" name="Google Shape;69;p3">
            <a:extLst>
              <a:ext uri="{FF2B5EF4-FFF2-40B4-BE49-F238E27FC236}">
                <a16:creationId xmlns:a16="http://schemas.microsoft.com/office/drawing/2014/main" id="{414298D1-E7A5-E014-FE3A-97C7FFBE5699}"/>
              </a:ext>
            </a:extLst>
          </p:cNvPr>
          <p:cNvSpPr txBox="1"/>
          <p:nvPr/>
        </p:nvSpPr>
        <p:spPr>
          <a:xfrm>
            <a:off x="400474" y="1090940"/>
            <a:ext cx="4574939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Главный экран и консоль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4030C-A58F-4769-9E27-E5A42343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78" y="1601682"/>
            <a:ext cx="5554579" cy="363920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ED74C6-E0ED-4A7E-AD79-F94E2DE34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34120"/>
            <a:ext cx="5554579" cy="363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45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634E1173-2999-9B73-21B6-3ACAF2D84624}"/>
              </a:ext>
            </a:extLst>
          </p:cNvPr>
          <p:cNvSpPr txBox="1"/>
          <p:nvPr/>
        </p:nvSpPr>
        <p:spPr>
          <a:xfrm>
            <a:off x="400474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РЕЗУЛЬТАТ РАБОТЫ</a:t>
            </a:r>
          </a:p>
        </p:txBody>
      </p:sp>
      <p:sp>
        <p:nvSpPr>
          <p:cNvPr id="17" name="Google Shape;69;p3">
            <a:extLst>
              <a:ext uri="{FF2B5EF4-FFF2-40B4-BE49-F238E27FC236}">
                <a16:creationId xmlns:a16="http://schemas.microsoft.com/office/drawing/2014/main" id="{414298D1-E7A5-E014-FE3A-97C7FFBE5699}"/>
              </a:ext>
            </a:extLst>
          </p:cNvPr>
          <p:cNvSpPr txBox="1"/>
          <p:nvPr/>
        </p:nvSpPr>
        <p:spPr>
          <a:xfrm>
            <a:off x="400474" y="1090940"/>
            <a:ext cx="4574939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Создание группы и соединения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54030C-A58F-4769-9E27-E5A42343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0578" y="1601682"/>
            <a:ext cx="5554579" cy="363920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ED74C6-E0ED-4A7E-AD79-F94E2DE341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2934120"/>
            <a:ext cx="5554579" cy="363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064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513EAD5-95E7-42A7-A25D-1495FDBAA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997" y="559998"/>
            <a:ext cx="5738003" cy="5738003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459" y="1032693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Достоинства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62431" y="2979762"/>
            <a:ext cx="3304363" cy="530915"/>
            <a:chOff x="762431" y="2979762"/>
            <a:chExt cx="3304363" cy="530915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97976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Быстрое подключение и манипулирование файлами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62431" y="4040876"/>
            <a:ext cx="3559403" cy="777136"/>
            <a:chOff x="762431" y="4040876"/>
            <a:chExt cx="3304363" cy="777136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4040876"/>
              <a:ext cx="2816400" cy="7771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Доступ к данным и приложению с любого компьютера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755091" y="4879209"/>
            <a:ext cx="3304363" cy="284693"/>
            <a:chOff x="755091" y="4879209"/>
            <a:chExt cx="3304363" cy="284693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4" y="4879209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Безопасность и открытость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55091" y="3571874"/>
            <a:ext cx="3304363" cy="530915"/>
            <a:chOff x="755091" y="3571874"/>
            <a:chExt cx="3304363" cy="530915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571874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Красивый и продуманный интерфейс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1314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22663</TotalTime>
  <Words>304</Words>
  <Application>Microsoft Office PowerPoint</Application>
  <PresentationFormat>Широкоэкранный</PresentationFormat>
  <Paragraphs>63</Paragraphs>
  <Slides>10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Calibri Light</vt:lpstr>
      <vt:lpstr>Calibri</vt:lpstr>
      <vt:lpstr>ALS Sector Regular</vt:lpstr>
      <vt:lpstr>Arial</vt:lpstr>
      <vt:lpstr>Тема Office</vt:lpstr>
      <vt:lpstr>Презентация PowerPoint</vt:lpstr>
      <vt:lpstr>Цель дипломного проектирования</vt:lpstr>
      <vt:lpstr>Задачи выпускной квалификационной работы</vt:lpstr>
      <vt:lpstr>Презентация PowerPoint</vt:lpstr>
      <vt:lpstr>Структура программы</vt:lpstr>
      <vt:lpstr>Функции</vt:lpstr>
      <vt:lpstr>Презентация PowerPoint</vt:lpstr>
      <vt:lpstr>Презентация PowerPoint</vt:lpstr>
      <vt:lpstr>Достоинства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Petrunin Artem</cp:lastModifiedBy>
  <cp:revision>62</cp:revision>
  <dcterms:created xsi:type="dcterms:W3CDTF">2022-04-18T20:35:07Z</dcterms:created>
  <dcterms:modified xsi:type="dcterms:W3CDTF">2023-06-07T00:00:01Z</dcterms:modified>
  <cp:category/>
</cp:coreProperties>
</file>

<file path=docProps/thumbnail.jpeg>
</file>